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Gisha" panose="020B0502040204020203" pitchFamily="34" charset="-79"/>
      <p:regular r:id="rId11"/>
      <p:bold r:id="rId12"/>
    </p:embeddedFont>
    <p:embeddedFont>
      <p:font typeface="Noto Sans Hebrew" pitchFamily="2" charset="-79"/>
      <p:regular r:id="rId13"/>
      <p:bold r:id="rId14"/>
    </p:embeddedFont>
    <p:embeddedFont>
      <p:font typeface="Rubik Medium" panose="020B0604020202020204" charset="-79"/>
      <p:regular r:id="rId15"/>
      <p:bold r:id="rId16"/>
      <p:italic r:id="rId17"/>
      <p:boldItalic r:id="rId18"/>
    </p:embeddedFont>
    <p:embeddedFont>
      <p:font typeface="Rubik SemiBold" panose="020B0604020202020204" charset="-79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hm71MjAZ5clsyzLRjUreiufaom7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09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he-IL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605438ef5_3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g35605438ef5_3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he-I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he-IL"/>
          </a:p>
        </p:txBody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" b="-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5" name="Google Shape;85;p1"/>
          <p:cNvSpPr/>
          <p:nvPr/>
        </p:nvSpPr>
        <p:spPr>
          <a:xfrm>
            <a:off x="616" y="0"/>
            <a:ext cx="18286766" cy="10287000"/>
          </a:xfrm>
          <a:custGeom>
            <a:avLst/>
            <a:gdLst/>
            <a:ahLst/>
            <a:cxnLst/>
            <a:rect l="l" t="t" r="r" b="b"/>
            <a:pathLst>
              <a:path w="18286766" h="10287000" extrusionOk="0">
                <a:moveTo>
                  <a:pt x="0" y="0"/>
                </a:moveTo>
                <a:lnTo>
                  <a:pt x="18286766" y="0"/>
                </a:lnTo>
                <a:lnTo>
                  <a:pt x="1828676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2" r="-1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Google Shape;86;p1"/>
          <p:cNvSpPr/>
          <p:nvPr/>
        </p:nvSpPr>
        <p:spPr>
          <a:xfrm>
            <a:off x="616" y="0"/>
            <a:ext cx="18286766" cy="10287000"/>
          </a:xfrm>
          <a:custGeom>
            <a:avLst/>
            <a:gdLst/>
            <a:ahLst/>
            <a:cxnLst/>
            <a:rect l="l" t="t" r="r" b="b"/>
            <a:pathLst>
              <a:path w="18286766" h="10287000" extrusionOk="0">
                <a:moveTo>
                  <a:pt x="0" y="0"/>
                </a:moveTo>
                <a:lnTo>
                  <a:pt x="18286766" y="0"/>
                </a:lnTo>
                <a:lnTo>
                  <a:pt x="1828676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2" r="-1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Google Shape;87;p1"/>
          <p:cNvSpPr/>
          <p:nvPr/>
        </p:nvSpPr>
        <p:spPr>
          <a:xfrm>
            <a:off x="616" y="0"/>
            <a:ext cx="18286766" cy="10287000"/>
          </a:xfrm>
          <a:custGeom>
            <a:avLst/>
            <a:gdLst/>
            <a:ahLst/>
            <a:cxnLst/>
            <a:rect l="l" t="t" r="r" b="b"/>
            <a:pathLst>
              <a:path w="18286766" h="10287000" extrusionOk="0">
                <a:moveTo>
                  <a:pt x="0" y="0"/>
                </a:moveTo>
                <a:lnTo>
                  <a:pt x="18286766" y="0"/>
                </a:lnTo>
                <a:lnTo>
                  <a:pt x="1828676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2" r="-1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8" name="Google Shape;88;p1"/>
          <p:cNvSpPr/>
          <p:nvPr/>
        </p:nvSpPr>
        <p:spPr>
          <a:xfrm>
            <a:off x="616" y="0"/>
            <a:ext cx="18286766" cy="10287000"/>
          </a:xfrm>
          <a:custGeom>
            <a:avLst/>
            <a:gdLst/>
            <a:ahLst/>
            <a:cxnLst/>
            <a:rect l="l" t="t" r="r" b="b"/>
            <a:pathLst>
              <a:path w="18286766" h="10287000" extrusionOk="0">
                <a:moveTo>
                  <a:pt x="0" y="0"/>
                </a:moveTo>
                <a:lnTo>
                  <a:pt x="18286766" y="0"/>
                </a:lnTo>
                <a:lnTo>
                  <a:pt x="1828676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12" r="-1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9" name="Google Shape;89;p1"/>
          <p:cNvSpPr/>
          <p:nvPr/>
        </p:nvSpPr>
        <p:spPr>
          <a:xfrm>
            <a:off x="1410" y="0"/>
            <a:ext cx="18285178" cy="10287000"/>
          </a:xfrm>
          <a:custGeom>
            <a:avLst/>
            <a:gdLst/>
            <a:ahLst/>
            <a:cxnLst/>
            <a:rect l="l" t="t" r="r" b="b"/>
            <a:pathLst>
              <a:path w="18285178" h="10287000" extrusionOk="0">
                <a:moveTo>
                  <a:pt x="0" y="0"/>
                </a:moveTo>
                <a:lnTo>
                  <a:pt x="18285178" y="0"/>
                </a:lnTo>
                <a:lnTo>
                  <a:pt x="182851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1" r="-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6248400" y="1943100"/>
            <a:ext cx="11430000" cy="2412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alibri"/>
              <a:buNone/>
            </a:pPr>
            <a:r>
              <a:rPr lang="iw-IL" sz="7200" b="1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Student &amp; Teacher Feedback“Matzmichim” </a:t>
            </a:r>
            <a:endParaRPr lang="he-IL" sz="7200" b="1" u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alibri"/>
              <a:buNone/>
            </a:pPr>
            <a:r>
              <a:rPr lang="iw-IL" sz="7200" b="1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3-Day Workshop </a:t>
            </a:r>
            <a:br>
              <a:rPr lang="iw-IL" sz="7200" b="1" u="none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4400" b="1" u="none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7823650" y="5586900"/>
            <a:ext cx="8126100" cy="12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ct val="100000"/>
              <a:buFont typeface="Arial"/>
              <a:buNone/>
            </a:pPr>
            <a:r>
              <a:rPr lang="iw-IL" sz="3200" b="1" u="none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Evaluation data collected from students and teachers at the end of the Matzmichim workshop through an anonymous questionnaire. Data updated as of December 25, 2024.</a:t>
            </a:r>
            <a:endParaRPr sz="3200" b="1" u="none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605438ef5_3_1"/>
          <p:cNvSpPr/>
          <p:nvPr/>
        </p:nvSpPr>
        <p:spPr>
          <a:xfrm>
            <a:off x="1234" y="0"/>
            <a:ext cx="18286766" cy="10287000"/>
          </a:xfrm>
          <a:custGeom>
            <a:avLst/>
            <a:gdLst/>
            <a:ahLst/>
            <a:cxnLst/>
            <a:rect l="l" t="t" r="r" b="b"/>
            <a:pathLst>
              <a:path w="18286766" h="10287000" extrusionOk="0">
                <a:moveTo>
                  <a:pt x="0" y="0"/>
                </a:moveTo>
                <a:lnTo>
                  <a:pt x="18286766" y="0"/>
                </a:lnTo>
                <a:lnTo>
                  <a:pt x="1828676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9" r="-19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7" name="Google Shape;97;g35605438ef5_3_1"/>
          <p:cNvSpPr/>
          <p:nvPr/>
        </p:nvSpPr>
        <p:spPr>
          <a:xfrm>
            <a:off x="-45600" y="0"/>
            <a:ext cx="18380400" cy="10287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Google Shape;98;g35605438ef5_3_1"/>
          <p:cNvPicPr preferRelativeResize="0"/>
          <p:nvPr/>
        </p:nvPicPr>
        <p:blipFill rotWithShape="1">
          <a:blip r:embed="rId4">
            <a:alphaModFix/>
          </a:blip>
          <a:srcRect l="3951" t="12470" r="2255" b="7797"/>
          <a:stretch>
            <a:fillRect/>
          </a:stretch>
        </p:blipFill>
        <p:spPr>
          <a:xfrm>
            <a:off x="-8689" y="1728300"/>
            <a:ext cx="18286766" cy="833199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35605438ef5_3_1"/>
          <p:cNvSpPr txBox="1"/>
          <p:nvPr/>
        </p:nvSpPr>
        <p:spPr>
          <a:xfrm>
            <a:off x="-3359400" y="616200"/>
            <a:ext cx="87138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35605438ef5_3_1"/>
          <p:cNvSpPr/>
          <p:nvPr/>
        </p:nvSpPr>
        <p:spPr>
          <a:xfrm>
            <a:off x="634450" y="501600"/>
            <a:ext cx="5627700" cy="1906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5605438ef5_3_1"/>
          <p:cNvSpPr/>
          <p:nvPr/>
        </p:nvSpPr>
        <p:spPr>
          <a:xfrm>
            <a:off x="40825" y="857250"/>
            <a:ext cx="394500" cy="83319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35605438ef5_3_1"/>
          <p:cNvSpPr txBox="1"/>
          <p:nvPr/>
        </p:nvSpPr>
        <p:spPr>
          <a:xfrm>
            <a:off x="209939" y="166456"/>
            <a:ext cx="5763900" cy="2984957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3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More than 70% </a:t>
            </a:r>
            <a:endParaRPr sz="53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7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of participants reported</a:t>
            </a:r>
            <a:endParaRPr sz="27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7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 high levels of satisfaction with the workshop</a:t>
            </a:r>
            <a:endParaRPr sz="27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5605438ef5_3_1"/>
          <p:cNvSpPr/>
          <p:nvPr/>
        </p:nvSpPr>
        <p:spPr>
          <a:xfrm>
            <a:off x="12054050" y="5452250"/>
            <a:ext cx="2496300" cy="361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5605438ef5_3_1"/>
          <p:cNvSpPr/>
          <p:nvPr/>
        </p:nvSpPr>
        <p:spPr>
          <a:xfrm>
            <a:off x="6946500" y="624050"/>
            <a:ext cx="5436000" cy="1906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35605438ef5_3_1"/>
          <p:cNvSpPr txBox="1"/>
          <p:nvPr/>
        </p:nvSpPr>
        <p:spPr>
          <a:xfrm>
            <a:off x="6946500" y="682800"/>
            <a:ext cx="5627700" cy="2291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6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Student Feedback</a:t>
            </a:r>
            <a:endParaRPr sz="4600" b="1" dirty="0">
              <a:solidFill>
                <a:schemeClr val="dk2"/>
              </a:solidFill>
              <a:latin typeface="Noto Sans Hebrew"/>
              <a:ea typeface="Noto Sans Hebrew"/>
              <a:cs typeface="Noto Sans Hebrew"/>
              <a:sym typeface="Noto Sans Hebrew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3-Day Workshop</a:t>
            </a:r>
            <a:endParaRPr lang="he-IL" sz="2800" b="1" dirty="0">
              <a:solidFill>
                <a:schemeClr val="dk2"/>
              </a:solidFill>
              <a:latin typeface="Noto Sans Hebrew"/>
              <a:ea typeface="Noto Sans Hebrew"/>
              <a:cs typeface="Noto Sans Hebrew"/>
              <a:sym typeface="Noto Sans Hebrew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 (Jewish</a:t>
            </a:r>
            <a:r>
              <a:rPr lang="en-US" sz="28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 sector</a:t>
            </a:r>
            <a:r>
              <a:rPr lang="iw-IL" sz="28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 Schools)</a:t>
            </a:r>
            <a:endParaRPr sz="2800" b="1" dirty="0">
              <a:solidFill>
                <a:schemeClr val="dk2"/>
              </a:solidFill>
              <a:latin typeface="Noto Sans Hebrew"/>
              <a:ea typeface="Noto Sans Hebrew"/>
              <a:cs typeface="Noto Sans Hebrew"/>
              <a:sym typeface="Noto Sans Hebrew"/>
            </a:endParaRPr>
          </a:p>
        </p:txBody>
      </p:sp>
      <p:sp>
        <p:nvSpPr>
          <p:cNvPr id="108" name="Google Shape;108;g35605438ef5_3_1"/>
          <p:cNvSpPr txBox="1"/>
          <p:nvPr/>
        </p:nvSpPr>
        <p:spPr>
          <a:xfrm>
            <a:off x="12382500" y="312599"/>
            <a:ext cx="5763900" cy="2838813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5300" b="1" dirty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52,690</a:t>
            </a:r>
            <a:endParaRPr sz="5300" b="1" dirty="0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800" b="1" dirty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respondents</a:t>
            </a:r>
            <a:endParaRPr sz="3800" b="1" dirty="0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9" name="Google Shape;109;g35605438ef5_3_1"/>
          <p:cNvCxnSpPr/>
          <p:nvPr/>
        </p:nvCxnSpPr>
        <p:spPr>
          <a:xfrm>
            <a:off x="6367850" y="343900"/>
            <a:ext cx="0" cy="2284200"/>
          </a:xfrm>
          <a:prstGeom prst="straightConnector1">
            <a:avLst/>
          </a:prstGeom>
          <a:noFill/>
          <a:ln w="76200" cap="flat" cmpd="sng">
            <a:solidFill>
              <a:srgbClr val="1F497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g35605438ef5_3_1"/>
          <p:cNvCxnSpPr/>
          <p:nvPr/>
        </p:nvCxnSpPr>
        <p:spPr>
          <a:xfrm>
            <a:off x="13302200" y="312600"/>
            <a:ext cx="0" cy="2284200"/>
          </a:xfrm>
          <a:prstGeom prst="straightConnector1">
            <a:avLst/>
          </a:prstGeom>
          <a:noFill/>
          <a:ln w="76200" cap="flat" cmpd="sng">
            <a:solidFill>
              <a:srgbClr val="1F497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מלבן 1">
            <a:extLst>
              <a:ext uri="{FF2B5EF4-FFF2-40B4-BE49-F238E27FC236}">
                <a16:creationId xmlns:a16="http://schemas.microsoft.com/office/drawing/2014/main" id="{251FA79C-39C3-59DC-A64A-561976F9E59E}"/>
              </a:ext>
            </a:extLst>
          </p:cNvPr>
          <p:cNvSpPr/>
          <p:nvPr/>
        </p:nvSpPr>
        <p:spPr>
          <a:xfrm>
            <a:off x="3448300" y="6237514"/>
            <a:ext cx="2413657" cy="594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2032DD73-FDD8-5818-12E4-74047DBB126B}"/>
              </a:ext>
            </a:extLst>
          </p:cNvPr>
          <p:cNvSpPr/>
          <p:nvPr/>
        </p:nvSpPr>
        <p:spPr>
          <a:xfrm>
            <a:off x="12382500" y="6167949"/>
            <a:ext cx="2413657" cy="594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3" name="Google Shape;103;g35605438ef5_3_1"/>
          <p:cNvSpPr txBox="1"/>
          <p:nvPr/>
        </p:nvSpPr>
        <p:spPr>
          <a:xfrm>
            <a:off x="602656" y="6009549"/>
            <a:ext cx="8142145" cy="91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dirty="0">
                <a:solidFill>
                  <a:schemeClr val="dk1"/>
                </a:solidFill>
                <a:latin typeface="Rubik Medium"/>
                <a:ea typeface="Rubik Medium"/>
                <a:cs typeface="Rubik Medium"/>
                <a:sym typeface="Rubik Medium"/>
              </a:rPr>
              <a:t>Overall, how satisfied were you with the “Matzmichim” workshop held in your class?</a:t>
            </a:r>
            <a:endParaRPr sz="2400" dirty="0">
              <a:solidFill>
                <a:schemeClr val="dk1"/>
              </a:solidFill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105" name="Google Shape;105;g35605438ef5_3_1"/>
          <p:cNvSpPr txBox="1"/>
          <p:nvPr/>
        </p:nvSpPr>
        <p:spPr>
          <a:xfrm>
            <a:off x="9175757" y="5928249"/>
            <a:ext cx="8671371" cy="5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 dirty="0">
                <a:solidFill>
                  <a:schemeClr val="dk1"/>
                </a:solidFill>
                <a:latin typeface="Rubik Medium"/>
                <a:ea typeface="Rubik Medium"/>
                <a:cs typeface="Rubik Medium"/>
                <a:sym typeface="Rubik Medium"/>
              </a:rPr>
              <a:t>Following the workshop, students reported less violence and fewer hurtful interactions in the classroom</a:t>
            </a:r>
            <a:endParaRPr sz="2400" dirty="0">
              <a:solidFill>
                <a:schemeClr val="dk1"/>
              </a:solidFill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A3FD43F6-D69C-F455-AF42-5DD06FCA2237}"/>
              </a:ext>
            </a:extLst>
          </p:cNvPr>
          <p:cNvSpPr txBox="1"/>
          <p:nvPr/>
        </p:nvSpPr>
        <p:spPr>
          <a:xfrm>
            <a:off x="15264450" y="3304831"/>
            <a:ext cx="237988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Caring in the Classroom</a:t>
            </a:r>
            <a:endParaRPr lang="he-IL" dirty="0"/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EF54BF54-BF74-AD84-7B18-57AE3476309E}"/>
              </a:ext>
            </a:extLst>
          </p:cNvPr>
          <p:cNvSpPr txBox="1"/>
          <p:nvPr/>
        </p:nvSpPr>
        <p:spPr>
          <a:xfrm>
            <a:off x="12321497" y="3337370"/>
            <a:ext cx="237988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Respect for Others</a:t>
            </a:r>
            <a:endParaRPr lang="he-IL" dirty="0"/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845370FC-ABF7-8B15-4BB4-AB376492DFCD}"/>
              </a:ext>
            </a:extLst>
          </p:cNvPr>
          <p:cNvSpPr txBox="1"/>
          <p:nvPr/>
        </p:nvSpPr>
        <p:spPr>
          <a:xfrm>
            <a:off x="9474653" y="3260658"/>
            <a:ext cx="237988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Sense of Belonging</a:t>
            </a:r>
            <a:endParaRPr lang="he-IL" dirty="0"/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B99F5AF4-35A6-B873-A255-10BAD873A9E7}"/>
              </a:ext>
            </a:extLst>
          </p:cNvPr>
          <p:cNvSpPr txBox="1"/>
          <p:nvPr/>
        </p:nvSpPr>
        <p:spPr>
          <a:xfrm>
            <a:off x="6531700" y="3292956"/>
            <a:ext cx="237988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Reduced Violence</a:t>
            </a:r>
          </a:p>
          <a:p>
            <a:pPr algn="ctr"/>
            <a:endParaRPr lang="he-IL" sz="2000" b="1" dirty="0">
              <a:solidFill>
                <a:schemeClr val="tx1"/>
              </a:solidFill>
            </a:endParaRP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051C4411-0299-A29D-67EC-4E8670347AC0}"/>
              </a:ext>
            </a:extLst>
          </p:cNvPr>
          <p:cNvSpPr txBox="1"/>
          <p:nvPr/>
        </p:nvSpPr>
        <p:spPr>
          <a:xfrm>
            <a:off x="3518073" y="3280557"/>
            <a:ext cx="2744077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Improved Classroom Atmosphere</a:t>
            </a:r>
            <a:endParaRPr lang="he-IL" dirty="0"/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1928F846-B408-5051-2AAB-BC86B5A91C40}"/>
              </a:ext>
            </a:extLst>
          </p:cNvPr>
          <p:cNvSpPr txBox="1"/>
          <p:nvPr/>
        </p:nvSpPr>
        <p:spPr>
          <a:xfrm>
            <a:off x="671229" y="3264930"/>
            <a:ext cx="2379889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Satisfaction</a:t>
            </a:r>
          </a:p>
          <a:p>
            <a:pPr algn="ctr"/>
            <a:endParaRPr lang="he-IL" dirty="0"/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5CB773D5-2362-55AC-C912-01B8C52EE48A}"/>
              </a:ext>
            </a:extLst>
          </p:cNvPr>
          <p:cNvSpPr txBox="1"/>
          <p:nvPr/>
        </p:nvSpPr>
        <p:spPr>
          <a:xfrm rot="16200000">
            <a:off x="-506322" y="7992455"/>
            <a:ext cx="215128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% of Respondents.</a:t>
            </a:r>
          </a:p>
        </p:txBody>
      </p:sp>
      <p:sp>
        <p:nvSpPr>
          <p:cNvPr id="25" name="תיבת טקסט 24">
            <a:extLst>
              <a:ext uri="{FF2B5EF4-FFF2-40B4-BE49-F238E27FC236}">
                <a16:creationId xmlns:a16="http://schemas.microsoft.com/office/drawing/2014/main" id="{2F6CD98C-188C-6A25-6300-7AAA42458C0C}"/>
              </a:ext>
            </a:extLst>
          </p:cNvPr>
          <p:cNvSpPr txBox="1"/>
          <p:nvPr/>
        </p:nvSpPr>
        <p:spPr>
          <a:xfrm rot="16200000">
            <a:off x="8399009" y="8086284"/>
            <a:ext cx="215128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% of Respondents.</a:t>
            </a:r>
          </a:p>
        </p:txBody>
      </p:sp>
      <p:sp>
        <p:nvSpPr>
          <p:cNvPr id="27" name="תיבת טקסט 26">
            <a:extLst>
              <a:ext uri="{FF2B5EF4-FFF2-40B4-BE49-F238E27FC236}">
                <a16:creationId xmlns:a16="http://schemas.microsoft.com/office/drawing/2014/main" id="{25885CB8-97E8-94EC-2570-B2DE30E8718B}"/>
              </a:ext>
            </a:extLst>
          </p:cNvPr>
          <p:cNvSpPr txBox="1"/>
          <p:nvPr/>
        </p:nvSpPr>
        <p:spPr>
          <a:xfrm>
            <a:off x="4047337" y="9635029"/>
            <a:ext cx="1685548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Score out of 10</a:t>
            </a:r>
          </a:p>
        </p:txBody>
      </p:sp>
      <p:sp>
        <p:nvSpPr>
          <p:cNvPr id="29" name="תיבת טקסט 28">
            <a:extLst>
              <a:ext uri="{FF2B5EF4-FFF2-40B4-BE49-F238E27FC236}">
                <a16:creationId xmlns:a16="http://schemas.microsoft.com/office/drawing/2014/main" id="{A87E4AD4-12BC-9B9D-6FC7-843FBDD663BD}"/>
              </a:ext>
            </a:extLst>
          </p:cNvPr>
          <p:cNvSpPr txBox="1"/>
          <p:nvPr/>
        </p:nvSpPr>
        <p:spPr>
          <a:xfrm>
            <a:off x="13015838" y="9626189"/>
            <a:ext cx="1685548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Score out of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3"/>
          <p:cNvPicPr preferRelativeResize="0"/>
          <p:nvPr/>
        </p:nvPicPr>
        <p:blipFill rotWithShape="1">
          <a:blip r:embed="rId3">
            <a:alphaModFix/>
          </a:blip>
          <a:srcRect l="5167" t="52843" r="2757" b="8200"/>
          <a:stretch>
            <a:fillRect/>
          </a:stretch>
        </p:blipFill>
        <p:spPr>
          <a:xfrm>
            <a:off x="212149" y="5831275"/>
            <a:ext cx="17292080" cy="4351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/>
          <p:cNvSpPr/>
          <p:nvPr/>
        </p:nvSpPr>
        <p:spPr>
          <a:xfrm>
            <a:off x="634450" y="501600"/>
            <a:ext cx="5627700" cy="1906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14886200" y="681200"/>
            <a:ext cx="3239100" cy="540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680925" y="584850"/>
            <a:ext cx="5531700" cy="16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300" b="1" dirty="0">
                <a:solidFill>
                  <a:srgbClr val="274A7F"/>
                </a:solidFill>
                <a:latin typeface="Calibri"/>
                <a:ea typeface="Calibri"/>
                <a:cs typeface="Calibri"/>
                <a:sym typeface="Calibri"/>
              </a:rPr>
              <a:t>67%</a:t>
            </a:r>
            <a:r>
              <a:rPr lang="iw-IL" sz="3800" b="1" dirty="0">
                <a:solidFill>
                  <a:srgbClr val="274A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800" b="1" dirty="0">
              <a:solidFill>
                <a:srgbClr val="274A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700" b="1" dirty="0">
                <a:solidFill>
                  <a:srgbClr val="274A7F"/>
                </a:solidFill>
                <a:latin typeface="Calibri"/>
                <a:ea typeface="Calibri"/>
                <a:cs typeface="Calibri"/>
                <a:sym typeface="Calibri"/>
              </a:rPr>
              <a:t>of teachers reported gaining practical tools to address violence in the classroom</a:t>
            </a:r>
            <a:endParaRPr sz="2700" b="1" dirty="0">
              <a:solidFill>
                <a:srgbClr val="274A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"/>
          <p:cNvSpPr txBox="1"/>
          <p:nvPr/>
        </p:nvSpPr>
        <p:spPr>
          <a:xfrm>
            <a:off x="14309275" y="7631075"/>
            <a:ext cx="527400" cy="1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b="1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11%</a:t>
            </a:r>
            <a:endParaRPr b="1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"/>
          <p:cNvSpPr/>
          <p:nvPr/>
        </p:nvSpPr>
        <p:spPr>
          <a:xfrm>
            <a:off x="3757150" y="7720925"/>
            <a:ext cx="322200" cy="179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3"/>
          <p:cNvSpPr/>
          <p:nvPr/>
        </p:nvSpPr>
        <p:spPr>
          <a:xfrm>
            <a:off x="3918250" y="5498525"/>
            <a:ext cx="2034900" cy="389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3"/>
          <p:cNvSpPr txBox="1"/>
          <p:nvPr/>
        </p:nvSpPr>
        <p:spPr>
          <a:xfrm>
            <a:off x="65587" y="5894053"/>
            <a:ext cx="8031300" cy="62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How satisfied are you with the Matzmichim workshop, designed to reduce aggression and alienation, held in your class?</a:t>
            </a:r>
            <a:endParaRPr sz="2000" dirty="0">
              <a:solidFill>
                <a:schemeClr val="dk1"/>
              </a:solidFill>
              <a:latin typeface="Rubik SemiBold"/>
              <a:ea typeface="Rubik SemiBold"/>
              <a:cs typeface="Rubik SemiBold"/>
              <a:sym typeface="Rubik SemiBold"/>
            </a:endParaRPr>
          </a:p>
        </p:txBody>
      </p:sp>
      <p:sp>
        <p:nvSpPr>
          <p:cNvPr id="134" name="Google Shape;134;p3"/>
          <p:cNvSpPr/>
          <p:nvPr/>
        </p:nvSpPr>
        <p:spPr>
          <a:xfrm>
            <a:off x="10022900" y="5441575"/>
            <a:ext cx="6126300" cy="389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3"/>
          <p:cNvSpPr txBox="1"/>
          <p:nvPr/>
        </p:nvSpPr>
        <p:spPr>
          <a:xfrm>
            <a:off x="9070399" y="6000072"/>
            <a:ext cx="8031300" cy="627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 rtl="1"/>
            <a:r>
              <a:rPr lang="en-US" sz="2000" dirty="0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The workshop gave me practical tools for effectively managing incidents of aggressive behavior in the classroom</a:t>
            </a:r>
            <a:endParaRPr lang="he-IL" sz="2000" dirty="0">
              <a:solidFill>
                <a:schemeClr val="dk1"/>
              </a:solidFill>
              <a:latin typeface="Rubik SemiBold"/>
              <a:ea typeface="Rubik SemiBold"/>
              <a:cs typeface="Rubik SemiBold"/>
              <a:sym typeface="Rubik SemiBold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6714025" y="681200"/>
            <a:ext cx="6445200" cy="2000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6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Teacher Feedback</a:t>
            </a:r>
            <a:endParaRPr sz="4600" b="1" dirty="0">
              <a:solidFill>
                <a:schemeClr val="dk2"/>
              </a:solidFill>
              <a:latin typeface="Noto Sans Hebrew"/>
              <a:ea typeface="Noto Sans Hebrew"/>
              <a:cs typeface="Noto Sans Hebrew"/>
              <a:sym typeface="Noto Sans Hebrew"/>
            </a:endParaRPr>
          </a:p>
          <a:p>
            <a:pPr lvl="0" algn="ctr" rtl="1"/>
            <a:r>
              <a:rPr lang="en-US" sz="36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3-Day Workshop</a:t>
            </a:r>
          </a:p>
          <a:p>
            <a:pPr lvl="0" algn="ctr"/>
            <a:r>
              <a:rPr lang="en-US" sz="36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 (Jewish sector Schools)</a:t>
            </a:r>
          </a:p>
        </p:txBody>
      </p:sp>
      <p:sp>
        <p:nvSpPr>
          <p:cNvPr id="140" name="Google Shape;140;p3"/>
          <p:cNvSpPr txBox="1"/>
          <p:nvPr/>
        </p:nvSpPr>
        <p:spPr>
          <a:xfrm>
            <a:off x="13282125" y="312600"/>
            <a:ext cx="4510500" cy="2226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3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501</a:t>
            </a:r>
            <a:endParaRPr sz="53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8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respondents</a:t>
            </a:r>
            <a:endParaRPr sz="38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1" name="Google Shape;141;p3"/>
          <p:cNvCxnSpPr/>
          <p:nvPr/>
        </p:nvCxnSpPr>
        <p:spPr>
          <a:xfrm>
            <a:off x="6647675" y="424625"/>
            <a:ext cx="0" cy="2284200"/>
          </a:xfrm>
          <a:prstGeom prst="straightConnector1">
            <a:avLst/>
          </a:prstGeom>
          <a:noFill/>
          <a:ln w="76200" cap="flat" cmpd="sng">
            <a:solidFill>
              <a:srgbClr val="1F497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" name="Google Shape;142;p3"/>
          <p:cNvCxnSpPr/>
          <p:nvPr/>
        </p:nvCxnSpPr>
        <p:spPr>
          <a:xfrm>
            <a:off x="13527925" y="424625"/>
            <a:ext cx="0" cy="2284200"/>
          </a:xfrm>
          <a:prstGeom prst="straightConnector1">
            <a:avLst/>
          </a:prstGeom>
          <a:noFill/>
          <a:ln w="76200" cap="flat" cmpd="sng">
            <a:solidFill>
              <a:srgbClr val="1F497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AD505EEF-7458-42A5-8542-4E3E0C06E2E4}"/>
              </a:ext>
            </a:extLst>
          </p:cNvPr>
          <p:cNvSpPr txBox="1"/>
          <p:nvPr/>
        </p:nvSpPr>
        <p:spPr>
          <a:xfrm>
            <a:off x="15313437" y="3190528"/>
            <a:ext cx="237988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Caring in the Classroom</a:t>
            </a:r>
            <a:endParaRPr lang="he-IL" dirty="0"/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00AF2C3E-44F3-3489-BDC9-15289021FCA1}"/>
              </a:ext>
            </a:extLst>
          </p:cNvPr>
          <p:cNvSpPr txBox="1"/>
          <p:nvPr/>
        </p:nvSpPr>
        <p:spPr>
          <a:xfrm>
            <a:off x="12370484" y="3223067"/>
            <a:ext cx="237988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Respect for Others</a:t>
            </a:r>
            <a:endParaRPr lang="he-IL" dirty="0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56B5AA18-CA9D-3B16-6DCC-8044940DFF27}"/>
              </a:ext>
            </a:extLst>
          </p:cNvPr>
          <p:cNvSpPr txBox="1"/>
          <p:nvPr/>
        </p:nvSpPr>
        <p:spPr>
          <a:xfrm>
            <a:off x="9523640" y="3146355"/>
            <a:ext cx="237988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Sense of Belonging</a:t>
            </a:r>
            <a:endParaRPr lang="he-IL" dirty="0"/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57CA29A1-73D2-395C-CF36-203AB14B4F05}"/>
              </a:ext>
            </a:extLst>
          </p:cNvPr>
          <p:cNvSpPr txBox="1"/>
          <p:nvPr/>
        </p:nvSpPr>
        <p:spPr>
          <a:xfrm>
            <a:off x="6580687" y="3178653"/>
            <a:ext cx="237988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Reduced Violence</a:t>
            </a:r>
          </a:p>
          <a:p>
            <a:pPr algn="ctr"/>
            <a:endParaRPr lang="he-IL" sz="2000" b="1" dirty="0">
              <a:solidFill>
                <a:schemeClr val="tx1"/>
              </a:solidFill>
            </a:endParaRPr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3A013720-1A7E-5C4B-311D-42BCF0618694}"/>
              </a:ext>
            </a:extLst>
          </p:cNvPr>
          <p:cNvSpPr txBox="1"/>
          <p:nvPr/>
        </p:nvSpPr>
        <p:spPr>
          <a:xfrm>
            <a:off x="3567060" y="3166254"/>
            <a:ext cx="2744077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Improved Classroom Atmosphere</a:t>
            </a:r>
            <a:endParaRPr lang="he-IL" dirty="0"/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4941B9EA-DE55-79A6-1ADA-FD3D030C2BED}"/>
              </a:ext>
            </a:extLst>
          </p:cNvPr>
          <p:cNvSpPr txBox="1"/>
          <p:nvPr/>
        </p:nvSpPr>
        <p:spPr>
          <a:xfrm>
            <a:off x="720216" y="3150627"/>
            <a:ext cx="2379889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Satisfaction</a:t>
            </a:r>
          </a:p>
          <a:p>
            <a:pPr algn="ctr"/>
            <a:endParaRPr lang="he-IL" dirty="0"/>
          </a:p>
        </p:txBody>
      </p:sp>
      <p:pic>
        <p:nvPicPr>
          <p:cNvPr id="19" name="תמונה 18">
            <a:extLst>
              <a:ext uri="{FF2B5EF4-FFF2-40B4-BE49-F238E27FC236}">
                <a16:creationId xmlns:a16="http://schemas.microsoft.com/office/drawing/2014/main" id="{783D89E2-C7D6-8BC7-9A20-42DA8E27C6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7906" y="3950758"/>
            <a:ext cx="18216611" cy="1704661"/>
          </a:xfrm>
          <a:prstGeom prst="rect">
            <a:avLst/>
          </a:prstGeom>
        </p:spPr>
      </p:pic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BF53466C-7644-4246-A1C1-EEBEA13EFDF0}"/>
              </a:ext>
            </a:extLst>
          </p:cNvPr>
          <p:cNvSpPr txBox="1"/>
          <p:nvPr/>
        </p:nvSpPr>
        <p:spPr>
          <a:xfrm rot="16200000">
            <a:off x="-506322" y="7992455"/>
            <a:ext cx="215128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% of Respondents.</a:t>
            </a:r>
          </a:p>
        </p:txBody>
      </p:sp>
      <p:sp>
        <p:nvSpPr>
          <p:cNvPr id="31" name="תיבת טקסט 30">
            <a:extLst>
              <a:ext uri="{FF2B5EF4-FFF2-40B4-BE49-F238E27FC236}">
                <a16:creationId xmlns:a16="http://schemas.microsoft.com/office/drawing/2014/main" id="{AEDDEF57-8927-E2C4-29BD-E109C0C84A8D}"/>
              </a:ext>
            </a:extLst>
          </p:cNvPr>
          <p:cNvSpPr txBox="1"/>
          <p:nvPr/>
        </p:nvSpPr>
        <p:spPr>
          <a:xfrm rot="16200000">
            <a:off x="7990794" y="8053626"/>
            <a:ext cx="215128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% of Respondents.</a:t>
            </a:r>
          </a:p>
        </p:txBody>
      </p:sp>
      <p:sp>
        <p:nvSpPr>
          <p:cNvPr id="33" name="תיבת טקסט 32">
            <a:extLst>
              <a:ext uri="{FF2B5EF4-FFF2-40B4-BE49-F238E27FC236}">
                <a16:creationId xmlns:a16="http://schemas.microsoft.com/office/drawing/2014/main" id="{43FB3F83-D7D2-9831-791D-A08349EBA8E1}"/>
              </a:ext>
            </a:extLst>
          </p:cNvPr>
          <p:cNvSpPr txBox="1"/>
          <p:nvPr/>
        </p:nvSpPr>
        <p:spPr>
          <a:xfrm>
            <a:off x="3918250" y="9785400"/>
            <a:ext cx="1685548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Score out of 10</a:t>
            </a:r>
          </a:p>
        </p:txBody>
      </p:sp>
      <p:sp>
        <p:nvSpPr>
          <p:cNvPr id="35" name="תיבת טקסט 34">
            <a:extLst>
              <a:ext uri="{FF2B5EF4-FFF2-40B4-BE49-F238E27FC236}">
                <a16:creationId xmlns:a16="http://schemas.microsoft.com/office/drawing/2014/main" id="{6E1C803F-6D95-8F15-08D9-035F63DBABDD}"/>
              </a:ext>
            </a:extLst>
          </p:cNvPr>
          <p:cNvSpPr txBox="1"/>
          <p:nvPr/>
        </p:nvSpPr>
        <p:spPr>
          <a:xfrm>
            <a:off x="12684202" y="9805123"/>
            <a:ext cx="1685548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Score out of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4"/>
          <p:cNvPicPr preferRelativeResize="0"/>
          <p:nvPr/>
        </p:nvPicPr>
        <p:blipFill rotWithShape="1">
          <a:blip r:embed="rId3">
            <a:alphaModFix/>
          </a:blip>
          <a:srcRect l="4285" t="33054" r="2851" b="8655"/>
          <a:stretch>
            <a:fillRect/>
          </a:stretch>
        </p:blipFill>
        <p:spPr>
          <a:xfrm>
            <a:off x="212278" y="3874140"/>
            <a:ext cx="18075722" cy="6334993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4"/>
          <p:cNvSpPr/>
          <p:nvPr/>
        </p:nvSpPr>
        <p:spPr>
          <a:xfrm>
            <a:off x="1409562" y="468954"/>
            <a:ext cx="5941200" cy="1906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13142100" y="0"/>
            <a:ext cx="4669500" cy="1374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4"/>
          <p:cNvSpPr/>
          <p:nvPr/>
        </p:nvSpPr>
        <p:spPr>
          <a:xfrm>
            <a:off x="10906125" y="5453075"/>
            <a:ext cx="3643200" cy="452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4"/>
          <p:cNvSpPr txBox="1"/>
          <p:nvPr/>
        </p:nvSpPr>
        <p:spPr>
          <a:xfrm>
            <a:off x="9909062" y="5844271"/>
            <a:ext cx="7000800" cy="1107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Following the workshop, students reported less violence and fewer hurtful interactions in the classroom</a:t>
            </a:r>
            <a:endParaRPr sz="2000" dirty="0">
              <a:solidFill>
                <a:schemeClr val="dk1"/>
              </a:solidFill>
              <a:latin typeface="Rubik SemiBold"/>
              <a:ea typeface="Rubik SemiBold"/>
              <a:cs typeface="Rubik SemiBold"/>
              <a:sym typeface="Rubik SemiBold"/>
            </a:endParaRPr>
          </a:p>
        </p:txBody>
      </p:sp>
      <p:sp>
        <p:nvSpPr>
          <p:cNvPr id="152" name="Google Shape;152;p4"/>
          <p:cNvSpPr/>
          <p:nvPr/>
        </p:nvSpPr>
        <p:spPr>
          <a:xfrm>
            <a:off x="3048000" y="5524500"/>
            <a:ext cx="2595600" cy="452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4"/>
          <p:cNvSpPr txBox="1"/>
          <p:nvPr/>
        </p:nvSpPr>
        <p:spPr>
          <a:xfrm>
            <a:off x="845400" y="5844271"/>
            <a:ext cx="7000800" cy="800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 dirty="0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Overall, how satisfied were you with the “Matzmichim” workshop held in your class?</a:t>
            </a:r>
            <a:endParaRPr sz="2000" dirty="0">
              <a:solidFill>
                <a:schemeClr val="dk1"/>
              </a:solidFill>
              <a:latin typeface="Rubik SemiBold"/>
              <a:ea typeface="Rubik SemiBold"/>
              <a:cs typeface="Rubik SemiBold"/>
              <a:sym typeface="Rubik SemiBold"/>
            </a:endParaRPr>
          </a:p>
        </p:txBody>
      </p:sp>
      <p:sp>
        <p:nvSpPr>
          <p:cNvPr id="154" name="Google Shape;154;p4"/>
          <p:cNvSpPr/>
          <p:nvPr/>
        </p:nvSpPr>
        <p:spPr>
          <a:xfrm>
            <a:off x="7449912" y="351754"/>
            <a:ext cx="6096000" cy="2238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6830787" y="755104"/>
            <a:ext cx="6096000" cy="1754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6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Student Feedback</a:t>
            </a:r>
            <a:endParaRPr sz="4600" b="1" dirty="0">
              <a:solidFill>
                <a:schemeClr val="dk2"/>
              </a:solidFill>
              <a:latin typeface="Noto Sans Hebrew"/>
              <a:ea typeface="Noto Sans Hebrew"/>
              <a:cs typeface="Noto Sans Hebrew"/>
              <a:sym typeface="Noto Sans Hebrew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3-Day Workshop </a:t>
            </a:r>
            <a:endParaRPr lang="he-IL" sz="2800" b="1" dirty="0">
              <a:solidFill>
                <a:schemeClr val="dk2"/>
              </a:solidFill>
              <a:latin typeface="Noto Sans Hebrew"/>
              <a:ea typeface="Noto Sans Hebrew"/>
              <a:cs typeface="Noto Sans Hebrew"/>
              <a:sym typeface="Noto Sans Hebrew"/>
            </a:endParaRPr>
          </a:p>
          <a:p>
            <a:pPr lvl="0" algn="ctr" rtl="1"/>
            <a:r>
              <a:rPr lang="iw-IL" sz="28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(Arab</a:t>
            </a:r>
            <a:r>
              <a:rPr lang="en-US" sz="28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 sector </a:t>
            </a:r>
            <a:r>
              <a:rPr lang="iw-IL" sz="28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 Schools)</a:t>
            </a:r>
            <a:endParaRPr sz="2800" b="1" dirty="0">
              <a:solidFill>
                <a:schemeClr val="dk2"/>
              </a:solidFill>
              <a:latin typeface="Noto Sans Hebrew"/>
              <a:ea typeface="Noto Sans Hebrew"/>
              <a:cs typeface="Noto Sans Hebrew"/>
              <a:sym typeface="Noto Sans Hebrew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1599112" y="529729"/>
            <a:ext cx="4749000" cy="16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300" b="1" dirty="0">
                <a:solidFill>
                  <a:srgbClr val="274A7F"/>
                </a:solidFill>
                <a:latin typeface="Calibri"/>
                <a:ea typeface="Calibri"/>
                <a:cs typeface="Calibri"/>
                <a:sym typeface="Calibri"/>
              </a:rPr>
              <a:t>88%</a:t>
            </a:r>
            <a:r>
              <a:rPr lang="iw-IL" sz="3800" b="1" dirty="0">
                <a:solidFill>
                  <a:srgbClr val="274A7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800" b="1" dirty="0">
              <a:solidFill>
                <a:srgbClr val="274A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700" b="1" dirty="0">
                <a:solidFill>
                  <a:srgbClr val="274A7F"/>
                </a:solidFill>
                <a:latin typeface="Calibri"/>
                <a:ea typeface="Calibri"/>
                <a:cs typeface="Calibri"/>
                <a:sym typeface="Calibri"/>
              </a:rPr>
              <a:t>of students reported </a:t>
            </a:r>
            <a:endParaRPr sz="2700" b="1" dirty="0">
              <a:solidFill>
                <a:srgbClr val="274A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700" b="1" dirty="0">
                <a:solidFill>
                  <a:srgbClr val="274A7F"/>
                </a:solidFill>
                <a:latin typeface="Calibri"/>
                <a:ea typeface="Calibri"/>
                <a:cs typeface="Calibri"/>
                <a:sym typeface="Calibri"/>
              </a:rPr>
              <a:t>high levels of satisfaction with the workshop</a:t>
            </a:r>
            <a:endParaRPr sz="2700" b="1" dirty="0">
              <a:solidFill>
                <a:srgbClr val="274A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13409462" y="257479"/>
            <a:ext cx="3449700" cy="2226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3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2725</a:t>
            </a:r>
            <a:endParaRPr sz="53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8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respondents</a:t>
            </a:r>
            <a:endParaRPr sz="38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8" name="Google Shape;158;p4"/>
          <p:cNvCxnSpPr/>
          <p:nvPr/>
        </p:nvCxnSpPr>
        <p:spPr>
          <a:xfrm>
            <a:off x="6830787" y="279954"/>
            <a:ext cx="0" cy="2284200"/>
          </a:xfrm>
          <a:prstGeom prst="straightConnector1">
            <a:avLst/>
          </a:prstGeom>
          <a:noFill/>
          <a:ln w="76200" cap="flat" cmpd="sng">
            <a:solidFill>
              <a:srgbClr val="1F497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9" name="Google Shape;159;p4"/>
          <p:cNvCxnSpPr/>
          <p:nvPr/>
        </p:nvCxnSpPr>
        <p:spPr>
          <a:xfrm>
            <a:off x="12983637" y="279954"/>
            <a:ext cx="0" cy="2284200"/>
          </a:xfrm>
          <a:prstGeom prst="straightConnector1">
            <a:avLst/>
          </a:prstGeom>
          <a:noFill/>
          <a:ln w="76200" cap="flat" cmpd="sng">
            <a:solidFill>
              <a:srgbClr val="1F497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BBD7F6F8-7300-490A-042C-D1838C5D6D3F}"/>
              </a:ext>
            </a:extLst>
          </p:cNvPr>
          <p:cNvSpPr txBox="1"/>
          <p:nvPr/>
        </p:nvSpPr>
        <p:spPr>
          <a:xfrm>
            <a:off x="15313437" y="3190528"/>
            <a:ext cx="237988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Caring in the Classroom</a:t>
            </a:r>
            <a:endParaRPr lang="he-IL" dirty="0"/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28F0A0A7-2DF8-667F-210C-82625949D603}"/>
              </a:ext>
            </a:extLst>
          </p:cNvPr>
          <p:cNvSpPr txBox="1"/>
          <p:nvPr/>
        </p:nvSpPr>
        <p:spPr>
          <a:xfrm>
            <a:off x="12370484" y="3223067"/>
            <a:ext cx="237988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Respect for Others</a:t>
            </a:r>
            <a:endParaRPr lang="he-IL" dirty="0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E48F8AA4-068E-5834-7516-5D72D7BD3FE6}"/>
              </a:ext>
            </a:extLst>
          </p:cNvPr>
          <p:cNvSpPr txBox="1"/>
          <p:nvPr/>
        </p:nvSpPr>
        <p:spPr>
          <a:xfrm>
            <a:off x="9523640" y="3146355"/>
            <a:ext cx="237988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Sense of Belonging</a:t>
            </a:r>
            <a:endParaRPr lang="he-IL" dirty="0"/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5642DE3F-947D-DB9C-5DD1-35C80844686A}"/>
              </a:ext>
            </a:extLst>
          </p:cNvPr>
          <p:cNvSpPr txBox="1"/>
          <p:nvPr/>
        </p:nvSpPr>
        <p:spPr>
          <a:xfrm>
            <a:off x="6580687" y="3178653"/>
            <a:ext cx="237988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Reduced Violence</a:t>
            </a:r>
          </a:p>
          <a:p>
            <a:pPr algn="ctr"/>
            <a:endParaRPr lang="he-IL" sz="2000" b="1" dirty="0">
              <a:solidFill>
                <a:schemeClr val="tx1"/>
              </a:solidFill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91D3AEBB-C2CD-FC87-208F-8145D10CE2F8}"/>
              </a:ext>
            </a:extLst>
          </p:cNvPr>
          <p:cNvSpPr txBox="1"/>
          <p:nvPr/>
        </p:nvSpPr>
        <p:spPr>
          <a:xfrm>
            <a:off x="3567060" y="3166254"/>
            <a:ext cx="2744077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Improved Classroom Atmosphere</a:t>
            </a:r>
            <a:endParaRPr lang="he-IL" dirty="0"/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BB0A1078-8525-D6D8-10EA-CBA8C90F3A2F}"/>
              </a:ext>
            </a:extLst>
          </p:cNvPr>
          <p:cNvSpPr txBox="1"/>
          <p:nvPr/>
        </p:nvSpPr>
        <p:spPr>
          <a:xfrm>
            <a:off x="720216" y="3150627"/>
            <a:ext cx="2379889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Satisfaction</a:t>
            </a:r>
          </a:p>
          <a:p>
            <a:pPr algn="ctr"/>
            <a:endParaRPr lang="he-IL" dirty="0"/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9EE0C986-2793-1D75-3C8A-522EB203AF5A}"/>
              </a:ext>
            </a:extLst>
          </p:cNvPr>
          <p:cNvSpPr txBox="1"/>
          <p:nvPr/>
        </p:nvSpPr>
        <p:spPr>
          <a:xfrm rot="16200000">
            <a:off x="-506322" y="7992455"/>
            <a:ext cx="215128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% of Respondents.</a:t>
            </a: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B6B205AA-380C-924E-A666-8F89CB60D6E2}"/>
              </a:ext>
            </a:extLst>
          </p:cNvPr>
          <p:cNvSpPr txBox="1"/>
          <p:nvPr/>
        </p:nvSpPr>
        <p:spPr>
          <a:xfrm rot="16200000">
            <a:off x="8350022" y="8086284"/>
            <a:ext cx="215128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% of Respondents.</a:t>
            </a: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96DE16FD-C4CF-3E21-BDA5-981CE73DB7B9}"/>
              </a:ext>
            </a:extLst>
          </p:cNvPr>
          <p:cNvSpPr txBox="1"/>
          <p:nvPr/>
        </p:nvSpPr>
        <p:spPr>
          <a:xfrm>
            <a:off x="3918250" y="9785400"/>
            <a:ext cx="1685548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Score out of 10</a:t>
            </a: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287F3B97-8E00-200E-FA8E-9FF1D37FB0B7}"/>
              </a:ext>
            </a:extLst>
          </p:cNvPr>
          <p:cNvSpPr txBox="1"/>
          <p:nvPr/>
        </p:nvSpPr>
        <p:spPr>
          <a:xfrm>
            <a:off x="12684202" y="9805123"/>
            <a:ext cx="1685548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Score out of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5"/>
          <p:cNvPicPr preferRelativeResize="0"/>
          <p:nvPr/>
        </p:nvPicPr>
        <p:blipFill rotWithShape="1">
          <a:blip r:embed="rId3">
            <a:alphaModFix/>
          </a:blip>
          <a:srcRect l="4640" t="33144" r="2539" b="8332"/>
          <a:stretch>
            <a:fillRect/>
          </a:stretch>
        </p:blipFill>
        <p:spPr>
          <a:xfrm>
            <a:off x="130629" y="3757056"/>
            <a:ext cx="18075732" cy="602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5"/>
          <p:cNvSpPr/>
          <p:nvPr/>
        </p:nvSpPr>
        <p:spPr>
          <a:xfrm>
            <a:off x="988225" y="664900"/>
            <a:ext cx="5627700" cy="1906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13074100" y="0"/>
            <a:ext cx="4696800" cy="1319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5"/>
          <p:cNvSpPr txBox="1"/>
          <p:nvPr/>
        </p:nvSpPr>
        <p:spPr>
          <a:xfrm>
            <a:off x="16192600" y="7204600"/>
            <a:ext cx="15783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7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19%</a:t>
            </a:r>
            <a:endParaRPr sz="17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7157350" y="489850"/>
            <a:ext cx="6014400" cy="20814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5"/>
          <p:cNvSpPr txBox="1"/>
          <p:nvPr/>
        </p:nvSpPr>
        <p:spPr>
          <a:xfrm>
            <a:off x="7225450" y="814750"/>
            <a:ext cx="5878200" cy="1754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6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Teacher Feedback</a:t>
            </a:r>
            <a:endParaRPr sz="4600" b="1" dirty="0">
              <a:solidFill>
                <a:schemeClr val="dk2"/>
              </a:solidFill>
              <a:latin typeface="Noto Sans Hebrew"/>
              <a:ea typeface="Noto Sans Hebrew"/>
              <a:cs typeface="Noto Sans Hebrew"/>
              <a:sym typeface="Noto Sans Hebrew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3-Day Workshop</a:t>
            </a:r>
            <a:endParaRPr lang="he-IL" sz="2800" b="1" dirty="0">
              <a:solidFill>
                <a:schemeClr val="dk2"/>
              </a:solidFill>
              <a:latin typeface="Noto Sans Hebrew"/>
              <a:ea typeface="Noto Sans Hebrew"/>
              <a:cs typeface="Noto Sans Hebrew"/>
              <a:sym typeface="Noto Sans Hebrew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 (Arab</a:t>
            </a:r>
            <a:r>
              <a:rPr lang="en-US" sz="28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 sector</a:t>
            </a:r>
            <a:r>
              <a:rPr lang="iw-IL" sz="28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 Schools)</a:t>
            </a:r>
            <a:endParaRPr sz="2800" b="1" dirty="0">
              <a:solidFill>
                <a:schemeClr val="dk2"/>
              </a:solidFill>
              <a:latin typeface="Noto Sans Hebrew"/>
              <a:ea typeface="Noto Sans Hebrew"/>
              <a:cs typeface="Noto Sans Hebrew"/>
              <a:sym typeface="Noto Sans Hebrew"/>
            </a:endParaRPr>
          </a:p>
        </p:txBody>
      </p:sp>
      <p:sp>
        <p:nvSpPr>
          <p:cNvPr id="171" name="Google Shape;171;p5"/>
          <p:cNvSpPr/>
          <p:nvPr/>
        </p:nvSpPr>
        <p:spPr>
          <a:xfrm>
            <a:off x="11566075" y="5415650"/>
            <a:ext cx="3728400" cy="571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3265725" y="5415650"/>
            <a:ext cx="3728400" cy="571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5"/>
          <p:cNvSpPr txBox="1"/>
          <p:nvPr/>
        </p:nvSpPr>
        <p:spPr>
          <a:xfrm>
            <a:off x="720216" y="5545133"/>
            <a:ext cx="8074200" cy="11079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 rtl="1"/>
            <a:r>
              <a:rPr lang="en-US" sz="2000" dirty="0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How satisfied are you with the Matzmichim workshop, designed to reduce aggression and alienation, held in your class?</a:t>
            </a:r>
          </a:p>
        </p:txBody>
      </p:sp>
      <p:sp>
        <p:nvSpPr>
          <p:cNvPr id="174" name="Google Shape;174;p5"/>
          <p:cNvSpPr txBox="1"/>
          <p:nvPr/>
        </p:nvSpPr>
        <p:spPr>
          <a:xfrm>
            <a:off x="9393175" y="5549941"/>
            <a:ext cx="8074200" cy="8001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 rtl="1"/>
            <a:r>
              <a:rPr lang="en-US" sz="2000" dirty="0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The workshop gave me practical tools for effectively managing incidents of aggressive behavior in the classroom</a:t>
            </a:r>
            <a:endParaRPr lang="he-IL" sz="2000" dirty="0">
              <a:solidFill>
                <a:schemeClr val="dk1"/>
              </a:solidFill>
              <a:latin typeface="Rubik SemiBold"/>
              <a:ea typeface="Rubik SemiBold"/>
              <a:cs typeface="Rubik SemiBold"/>
              <a:sym typeface="Rubik SemiBold"/>
            </a:endParaRPr>
          </a:p>
        </p:txBody>
      </p:sp>
      <p:sp>
        <p:nvSpPr>
          <p:cNvPr id="175" name="Google Shape;175;p5"/>
          <p:cNvSpPr txBox="1"/>
          <p:nvPr/>
        </p:nvSpPr>
        <p:spPr>
          <a:xfrm>
            <a:off x="606300" y="689500"/>
            <a:ext cx="5531700" cy="16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300" b="1">
                <a:solidFill>
                  <a:srgbClr val="274A7F"/>
                </a:solidFill>
                <a:latin typeface="Calibri"/>
                <a:ea typeface="Calibri"/>
                <a:cs typeface="Calibri"/>
                <a:sym typeface="Calibri"/>
              </a:rPr>
              <a:t>83%</a:t>
            </a:r>
            <a:endParaRPr sz="5300" b="1">
              <a:solidFill>
                <a:srgbClr val="274A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300" b="1">
                <a:solidFill>
                  <a:srgbClr val="274A7F"/>
                </a:solidFill>
                <a:latin typeface="Calibri"/>
                <a:ea typeface="Calibri"/>
                <a:cs typeface="Calibri"/>
                <a:sym typeface="Calibri"/>
              </a:rPr>
              <a:t>of teachers reported gaining practical tools to address violence in the classroom</a:t>
            </a:r>
            <a:endParaRPr sz="2300" b="1">
              <a:solidFill>
                <a:srgbClr val="274A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5"/>
          <p:cNvSpPr txBox="1"/>
          <p:nvPr/>
        </p:nvSpPr>
        <p:spPr>
          <a:xfrm>
            <a:off x="13681425" y="417250"/>
            <a:ext cx="3447900" cy="2226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3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133</a:t>
            </a:r>
            <a:endParaRPr sz="53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8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respondents</a:t>
            </a:r>
            <a:endParaRPr sz="38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7" name="Google Shape;177;p5"/>
          <p:cNvCxnSpPr/>
          <p:nvPr/>
        </p:nvCxnSpPr>
        <p:spPr>
          <a:xfrm>
            <a:off x="6647675" y="424625"/>
            <a:ext cx="0" cy="2284200"/>
          </a:xfrm>
          <a:prstGeom prst="straightConnector1">
            <a:avLst/>
          </a:prstGeom>
          <a:noFill/>
          <a:ln w="76200" cap="flat" cmpd="sng">
            <a:solidFill>
              <a:srgbClr val="1F497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8" name="Google Shape;178;p5"/>
          <p:cNvCxnSpPr/>
          <p:nvPr/>
        </p:nvCxnSpPr>
        <p:spPr>
          <a:xfrm>
            <a:off x="13527925" y="424625"/>
            <a:ext cx="0" cy="2284200"/>
          </a:xfrm>
          <a:prstGeom prst="straightConnector1">
            <a:avLst/>
          </a:prstGeom>
          <a:noFill/>
          <a:ln w="76200" cap="flat" cmpd="sng">
            <a:solidFill>
              <a:srgbClr val="1F497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31AFFF54-628B-1568-94AB-1E5BE8CC94CC}"/>
              </a:ext>
            </a:extLst>
          </p:cNvPr>
          <p:cNvSpPr txBox="1"/>
          <p:nvPr/>
        </p:nvSpPr>
        <p:spPr>
          <a:xfrm>
            <a:off x="15313437" y="3190528"/>
            <a:ext cx="237988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Caring in the Classroom</a:t>
            </a:r>
            <a:endParaRPr lang="he-IL" dirty="0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0F20A4E1-0576-4CC9-28E7-498A3D4EC844}"/>
              </a:ext>
            </a:extLst>
          </p:cNvPr>
          <p:cNvSpPr txBox="1"/>
          <p:nvPr/>
        </p:nvSpPr>
        <p:spPr>
          <a:xfrm>
            <a:off x="12370484" y="3223067"/>
            <a:ext cx="237988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Respect for Others</a:t>
            </a:r>
            <a:endParaRPr lang="he-IL" dirty="0"/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881EA788-3990-ACA5-C8D5-D69297B59E0F}"/>
              </a:ext>
            </a:extLst>
          </p:cNvPr>
          <p:cNvSpPr txBox="1"/>
          <p:nvPr/>
        </p:nvSpPr>
        <p:spPr>
          <a:xfrm>
            <a:off x="9523640" y="3146355"/>
            <a:ext cx="237988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Sense of Belonging</a:t>
            </a:r>
            <a:endParaRPr lang="he-IL" dirty="0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ABEB60C6-E253-CF4D-F71F-078C92C376B8}"/>
              </a:ext>
            </a:extLst>
          </p:cNvPr>
          <p:cNvSpPr txBox="1"/>
          <p:nvPr/>
        </p:nvSpPr>
        <p:spPr>
          <a:xfrm>
            <a:off x="6580687" y="3178653"/>
            <a:ext cx="2379889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Reduced Violence</a:t>
            </a:r>
          </a:p>
          <a:p>
            <a:pPr algn="ctr"/>
            <a:endParaRPr lang="he-IL" sz="2000" b="1" dirty="0">
              <a:solidFill>
                <a:schemeClr val="tx1"/>
              </a:solidFill>
            </a:endParaRP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0AE5C6E5-5AE8-F06A-9778-230E2C3B6FB0}"/>
              </a:ext>
            </a:extLst>
          </p:cNvPr>
          <p:cNvSpPr txBox="1"/>
          <p:nvPr/>
        </p:nvSpPr>
        <p:spPr>
          <a:xfrm>
            <a:off x="3567060" y="3166254"/>
            <a:ext cx="2744077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Improved Classroom Atmosphere</a:t>
            </a:r>
            <a:endParaRPr lang="he-IL" dirty="0"/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A9B736E6-7838-8CEB-23F8-62D85453A06C}"/>
              </a:ext>
            </a:extLst>
          </p:cNvPr>
          <p:cNvSpPr txBox="1"/>
          <p:nvPr/>
        </p:nvSpPr>
        <p:spPr>
          <a:xfrm>
            <a:off x="720216" y="3150627"/>
            <a:ext cx="2379889" cy="6155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solidFill>
                  <a:schemeClr val="tx1"/>
                </a:solidFill>
              </a:rPr>
              <a:t>Satisfaction</a:t>
            </a:r>
          </a:p>
          <a:p>
            <a:pPr algn="ctr"/>
            <a:endParaRPr lang="he-IL" dirty="0"/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D77E6E30-4D63-CCD3-2210-E1E7D792659E}"/>
              </a:ext>
            </a:extLst>
          </p:cNvPr>
          <p:cNvSpPr txBox="1"/>
          <p:nvPr/>
        </p:nvSpPr>
        <p:spPr>
          <a:xfrm rot="16200000">
            <a:off x="-473664" y="7567903"/>
            <a:ext cx="215128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% of Respondents.</a:t>
            </a: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732FDFDA-5028-21B9-E53D-8124E711CE2B}"/>
              </a:ext>
            </a:extLst>
          </p:cNvPr>
          <p:cNvSpPr txBox="1"/>
          <p:nvPr/>
        </p:nvSpPr>
        <p:spPr>
          <a:xfrm rot="16200000">
            <a:off x="8317364" y="7661732"/>
            <a:ext cx="215128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% of Respondents.</a:t>
            </a: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3309B408-97A9-42FA-F949-3E55B07A193E}"/>
              </a:ext>
            </a:extLst>
          </p:cNvPr>
          <p:cNvSpPr txBox="1"/>
          <p:nvPr/>
        </p:nvSpPr>
        <p:spPr>
          <a:xfrm>
            <a:off x="3950908" y="9360848"/>
            <a:ext cx="1685548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Score out of 10</a:t>
            </a: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EA54EA18-A2F9-DDA8-E606-FD2F0E8B2201}"/>
              </a:ext>
            </a:extLst>
          </p:cNvPr>
          <p:cNvSpPr txBox="1"/>
          <p:nvPr/>
        </p:nvSpPr>
        <p:spPr>
          <a:xfrm>
            <a:off x="12716860" y="9380571"/>
            <a:ext cx="1685548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Score out of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4" b="-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4" name="Google Shape;184;p8"/>
          <p:cNvSpPr/>
          <p:nvPr/>
        </p:nvSpPr>
        <p:spPr>
          <a:xfrm>
            <a:off x="616" y="0"/>
            <a:ext cx="18286766" cy="10287000"/>
          </a:xfrm>
          <a:custGeom>
            <a:avLst/>
            <a:gdLst/>
            <a:ahLst/>
            <a:cxnLst/>
            <a:rect l="l" t="t" r="r" b="b"/>
            <a:pathLst>
              <a:path w="18286766" h="10287000" extrusionOk="0">
                <a:moveTo>
                  <a:pt x="0" y="0"/>
                </a:moveTo>
                <a:lnTo>
                  <a:pt x="18286766" y="0"/>
                </a:lnTo>
                <a:lnTo>
                  <a:pt x="1828676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12" r="-1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5" name="Google Shape;185;p8"/>
          <p:cNvSpPr/>
          <p:nvPr/>
        </p:nvSpPr>
        <p:spPr>
          <a:xfrm>
            <a:off x="616" y="0"/>
            <a:ext cx="18286766" cy="10287000"/>
          </a:xfrm>
          <a:custGeom>
            <a:avLst/>
            <a:gdLst/>
            <a:ahLst/>
            <a:cxnLst/>
            <a:rect l="l" t="t" r="r" b="b"/>
            <a:pathLst>
              <a:path w="18286766" h="10287000" extrusionOk="0">
                <a:moveTo>
                  <a:pt x="0" y="0"/>
                </a:moveTo>
                <a:lnTo>
                  <a:pt x="18286766" y="0"/>
                </a:lnTo>
                <a:lnTo>
                  <a:pt x="1828676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12" r="-1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6" name="Google Shape;186;p8"/>
          <p:cNvSpPr/>
          <p:nvPr/>
        </p:nvSpPr>
        <p:spPr>
          <a:xfrm>
            <a:off x="616" y="0"/>
            <a:ext cx="18286766" cy="10287000"/>
          </a:xfrm>
          <a:custGeom>
            <a:avLst/>
            <a:gdLst/>
            <a:ahLst/>
            <a:cxnLst/>
            <a:rect l="l" t="t" r="r" b="b"/>
            <a:pathLst>
              <a:path w="18286766" h="10287000" extrusionOk="0">
                <a:moveTo>
                  <a:pt x="0" y="0"/>
                </a:moveTo>
                <a:lnTo>
                  <a:pt x="18286766" y="0"/>
                </a:lnTo>
                <a:lnTo>
                  <a:pt x="1828676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12" r="-1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7" name="Google Shape;187;p8"/>
          <p:cNvSpPr/>
          <p:nvPr/>
        </p:nvSpPr>
        <p:spPr>
          <a:xfrm>
            <a:off x="616" y="0"/>
            <a:ext cx="18286766" cy="10287000"/>
          </a:xfrm>
          <a:custGeom>
            <a:avLst/>
            <a:gdLst/>
            <a:ahLst/>
            <a:cxnLst/>
            <a:rect l="l" t="t" r="r" b="b"/>
            <a:pathLst>
              <a:path w="18286766" h="10287000" extrusionOk="0">
                <a:moveTo>
                  <a:pt x="0" y="0"/>
                </a:moveTo>
                <a:lnTo>
                  <a:pt x="18286766" y="0"/>
                </a:lnTo>
                <a:lnTo>
                  <a:pt x="1828676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12" r="-13"/>
            </a:stretch>
          </a:blip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8" name="Google Shape;188;p8"/>
          <p:cNvSpPr/>
          <p:nvPr/>
        </p:nvSpPr>
        <p:spPr>
          <a:xfrm>
            <a:off x="1410" y="0"/>
            <a:ext cx="18285178" cy="10287000"/>
          </a:xfrm>
          <a:custGeom>
            <a:avLst/>
            <a:gdLst/>
            <a:ahLst/>
            <a:cxnLst/>
            <a:rect l="l" t="t" r="r" b="b"/>
            <a:pathLst>
              <a:path w="18285178" h="10287000" extrusionOk="0">
                <a:moveTo>
                  <a:pt x="0" y="0"/>
                </a:moveTo>
                <a:lnTo>
                  <a:pt x="18285178" y="0"/>
                </a:lnTo>
                <a:lnTo>
                  <a:pt x="1828517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l="-1" r="-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Gisha"/>
              <a:ea typeface="Gisha"/>
              <a:cs typeface="Gisha"/>
              <a:sym typeface="Gisha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6248400" y="1943100"/>
            <a:ext cx="11430000" cy="2412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alibri"/>
              <a:buNone/>
            </a:pPr>
            <a:r>
              <a:rPr lang="iw-IL" sz="7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Student &amp; Teacher Feedback“Matzmichim Online” Workshop</a:t>
            </a:r>
            <a:br>
              <a:rPr lang="iw-IL" sz="7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44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6743700" y="5453062"/>
            <a:ext cx="10439400" cy="1245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Clr>
                <a:srgbClr val="E36C09"/>
              </a:buClr>
              <a:buSzPts val="3200"/>
              <a:buFont typeface="Arial"/>
              <a:buNone/>
            </a:pPr>
            <a:r>
              <a:rPr lang="iw-IL" sz="3200" b="1" dirty="0">
                <a:solidFill>
                  <a:srgbClr val="E36C09"/>
                </a:solidFill>
                <a:latin typeface="Calibri"/>
                <a:ea typeface="Calibri"/>
                <a:cs typeface="Calibri"/>
                <a:sym typeface="Calibri"/>
              </a:rPr>
              <a:t>Evaluation data collected from students and teachers at the end of the Matzmichim workshop through an anonymous questionnaire. Data updated as of December 25, 2024.</a:t>
            </a:r>
            <a:endParaRPr sz="3200" b="1" dirty="0">
              <a:solidFill>
                <a:srgbClr val="E36C0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9"/>
          <p:cNvPicPr preferRelativeResize="0"/>
          <p:nvPr/>
        </p:nvPicPr>
        <p:blipFill rotWithShape="1">
          <a:blip r:embed="rId3">
            <a:alphaModFix/>
          </a:blip>
          <a:srcRect l="4942" t="28557" r="2881" b="8395"/>
          <a:stretch>
            <a:fillRect/>
          </a:stretch>
        </p:blipFill>
        <p:spPr>
          <a:xfrm>
            <a:off x="0" y="3638060"/>
            <a:ext cx="18287973" cy="6485163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9"/>
          <p:cNvSpPr/>
          <p:nvPr/>
        </p:nvSpPr>
        <p:spPr>
          <a:xfrm>
            <a:off x="0" y="795725"/>
            <a:ext cx="5372700" cy="1906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9"/>
          <p:cNvSpPr/>
          <p:nvPr/>
        </p:nvSpPr>
        <p:spPr>
          <a:xfrm>
            <a:off x="13800875" y="0"/>
            <a:ext cx="4487100" cy="1592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9"/>
          <p:cNvSpPr txBox="1"/>
          <p:nvPr/>
        </p:nvSpPr>
        <p:spPr>
          <a:xfrm>
            <a:off x="9264422" y="5998545"/>
            <a:ext cx="8082600" cy="861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 rtl="1"/>
            <a:r>
              <a:rPr lang="en-US" sz="2200" dirty="0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how satisfied were you with the</a:t>
            </a:r>
          </a:p>
          <a:p>
            <a:pPr algn="ctr" rtl="1"/>
            <a:r>
              <a:rPr lang="en-US" sz="2200" dirty="0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 “</a:t>
            </a:r>
            <a:r>
              <a:rPr lang="en-US" sz="2200" dirty="0">
                <a:solidFill>
                  <a:schemeClr val="dk1"/>
                </a:solidFill>
                <a:latin typeface="Rubik SemiBold"/>
                <a:cs typeface="Rubik SemiBold"/>
                <a:sym typeface="Rubik SemiBold"/>
              </a:rPr>
              <a:t>Matzmichim</a:t>
            </a:r>
            <a:r>
              <a:rPr lang="en-US" sz="2200" dirty="0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 </a:t>
            </a:r>
            <a:r>
              <a:rPr lang="en-US" sz="2200" dirty="0">
                <a:solidFill>
                  <a:schemeClr val="dk1"/>
                </a:solidFill>
                <a:latin typeface="Rubik SemiBold"/>
                <a:cs typeface="Rubik SemiBold"/>
                <a:sym typeface="Rubik SemiBold"/>
              </a:rPr>
              <a:t>Online</a:t>
            </a:r>
            <a:r>
              <a:rPr lang="en-US" sz="2200" dirty="0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” workshop held in your class?</a:t>
            </a:r>
          </a:p>
        </p:txBody>
      </p:sp>
      <p:sp>
        <p:nvSpPr>
          <p:cNvPr id="200" name="Google Shape;200;p9"/>
          <p:cNvSpPr txBox="1"/>
          <p:nvPr/>
        </p:nvSpPr>
        <p:spPr>
          <a:xfrm>
            <a:off x="756000" y="571475"/>
            <a:ext cx="4428300" cy="19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300" b="1">
                <a:solidFill>
                  <a:srgbClr val="274A7F"/>
                </a:solidFill>
                <a:latin typeface="Calibri"/>
                <a:ea typeface="Calibri"/>
                <a:cs typeface="Calibri"/>
                <a:sym typeface="Calibri"/>
              </a:rPr>
              <a:t>82%</a:t>
            </a:r>
            <a:endParaRPr sz="5300" b="1">
              <a:solidFill>
                <a:srgbClr val="274A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300" b="1">
                <a:solidFill>
                  <a:srgbClr val="274A7F"/>
                </a:solidFill>
                <a:latin typeface="Calibri"/>
                <a:ea typeface="Calibri"/>
                <a:cs typeface="Calibri"/>
                <a:sym typeface="Calibri"/>
              </a:rPr>
              <a:t>of students said that, following the workshop, they would take action to help other children feel a sense of belonging on social media</a:t>
            </a:r>
            <a:endParaRPr sz="2300" b="1">
              <a:solidFill>
                <a:srgbClr val="274A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9"/>
          <p:cNvSpPr txBox="1"/>
          <p:nvPr/>
        </p:nvSpPr>
        <p:spPr>
          <a:xfrm>
            <a:off x="13800875" y="453425"/>
            <a:ext cx="3447900" cy="2226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3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6428</a:t>
            </a:r>
            <a:endParaRPr sz="53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8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respondents</a:t>
            </a:r>
            <a:endParaRPr sz="38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2" name="Google Shape;202;p9"/>
          <p:cNvCxnSpPr/>
          <p:nvPr/>
        </p:nvCxnSpPr>
        <p:spPr>
          <a:xfrm>
            <a:off x="5409425" y="424625"/>
            <a:ext cx="0" cy="2284200"/>
          </a:xfrm>
          <a:prstGeom prst="straightConnector1">
            <a:avLst/>
          </a:prstGeom>
          <a:noFill/>
          <a:ln w="76200" cap="flat" cmpd="sng">
            <a:solidFill>
              <a:srgbClr val="1F497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3" name="Google Shape;203;p9"/>
          <p:cNvCxnSpPr/>
          <p:nvPr/>
        </p:nvCxnSpPr>
        <p:spPr>
          <a:xfrm>
            <a:off x="13527925" y="424625"/>
            <a:ext cx="0" cy="2284200"/>
          </a:xfrm>
          <a:prstGeom prst="straightConnector1">
            <a:avLst/>
          </a:prstGeom>
          <a:noFill/>
          <a:ln w="76200" cap="flat" cmpd="sng">
            <a:solidFill>
              <a:srgbClr val="1F497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355B18A9-1216-BBD4-A42F-BE78449999D5}"/>
              </a:ext>
            </a:extLst>
          </p:cNvPr>
          <p:cNvSpPr txBox="1"/>
          <p:nvPr/>
        </p:nvSpPr>
        <p:spPr>
          <a:xfrm>
            <a:off x="6003213" y="740082"/>
            <a:ext cx="6657975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4600" b="1" dirty="0">
                <a:solidFill>
                  <a:schemeClr val="dk2"/>
                </a:solidFill>
                <a:latin typeface="Noto Sans Hebrew"/>
                <a:cs typeface="Noto Sans Hebrew"/>
              </a:rPr>
              <a:t>Reduction</a:t>
            </a:r>
            <a:r>
              <a:rPr lang="he-IL" dirty="0"/>
              <a:t> </a:t>
            </a:r>
            <a:r>
              <a:rPr lang="he-IL" sz="4600" b="1" dirty="0">
                <a:solidFill>
                  <a:schemeClr val="dk2"/>
                </a:solidFill>
                <a:latin typeface="Noto Sans Hebrew"/>
                <a:cs typeface="Noto Sans Hebrew"/>
              </a:rPr>
              <a:t>Workshop</a:t>
            </a:r>
            <a:r>
              <a:rPr lang="he-IL" dirty="0"/>
              <a:t> </a:t>
            </a:r>
            <a:r>
              <a:rPr lang="en-US" dirty="0"/>
              <a:t>  </a:t>
            </a:r>
            <a:r>
              <a:rPr lang="en-US" sz="4600" b="1" dirty="0">
                <a:solidFill>
                  <a:schemeClr val="dk2"/>
                </a:solidFill>
                <a:latin typeface="Noto Sans Hebrew"/>
                <a:cs typeface="Noto Sans Hebrew"/>
              </a:rPr>
              <a:t>student</a:t>
            </a:r>
            <a:r>
              <a:rPr lang="he-IL" sz="4600" b="1" dirty="0">
                <a:solidFill>
                  <a:schemeClr val="dk2"/>
                </a:solidFill>
                <a:latin typeface="Noto Sans Hebrew"/>
                <a:cs typeface="Noto Sans Hebrew"/>
              </a:rPr>
              <a:t> Feedback</a:t>
            </a:r>
            <a:endParaRPr lang="en-US" sz="4600" b="1" dirty="0">
              <a:solidFill>
                <a:schemeClr val="dk2"/>
              </a:solidFill>
              <a:latin typeface="Noto Sans Hebrew"/>
              <a:cs typeface="Noto Sans Hebrew"/>
            </a:endParaRPr>
          </a:p>
          <a:p>
            <a:pPr algn="ctr"/>
            <a:r>
              <a:rPr lang="en-US" sz="48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 </a:t>
            </a:r>
            <a:r>
              <a:rPr lang="en-US" sz="28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(Jewish sector Schools)</a:t>
            </a:r>
          </a:p>
          <a:p>
            <a:pPr algn="ctr"/>
            <a:endParaRPr lang="he-IL" sz="4600" b="1" dirty="0">
              <a:solidFill>
                <a:schemeClr val="dk2"/>
              </a:solidFill>
              <a:latin typeface="Noto Sans Hebrew"/>
              <a:cs typeface="Noto Sans Hebrew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6BC3484-7AF1-A138-A36E-66F63DDEC6AB}"/>
              </a:ext>
            </a:extLst>
          </p:cNvPr>
          <p:cNvSpPr txBox="1"/>
          <p:nvPr/>
        </p:nvSpPr>
        <p:spPr>
          <a:xfrm>
            <a:off x="961088" y="3349141"/>
            <a:ext cx="159611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800" b="1" dirty="0"/>
              <a:t>Satisfaction</a:t>
            </a:r>
          </a:p>
          <a:p>
            <a:endParaRPr lang="he-IL" sz="1800" b="1" dirty="0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82FB1EC7-05D5-3CA9-FD80-792B32049594}"/>
              </a:ext>
            </a:extLst>
          </p:cNvPr>
          <p:cNvSpPr txBox="1"/>
          <p:nvPr/>
        </p:nvSpPr>
        <p:spPr>
          <a:xfrm>
            <a:off x="3303350" y="3349141"/>
            <a:ext cx="2669574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e-IL" sz="1800" b="1" dirty="0"/>
              <a:t>I learned new things in the workshop</a:t>
            </a:r>
          </a:p>
          <a:p>
            <a:pPr algn="ctr"/>
            <a:endParaRPr lang="he-IL" sz="1800" b="1" dirty="0"/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424D3378-95C2-5618-C546-254E87E12E9E}"/>
              </a:ext>
            </a:extLst>
          </p:cNvPr>
          <p:cNvSpPr txBox="1"/>
          <p:nvPr/>
        </p:nvSpPr>
        <p:spPr>
          <a:xfrm>
            <a:off x="5947662" y="3301984"/>
            <a:ext cx="3033063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e-IL" sz="1800" b="1" dirty="0"/>
              <a:t>I will be careful not to write hurtful messages</a:t>
            </a:r>
          </a:p>
          <a:p>
            <a:pPr algn="ctr"/>
            <a:endParaRPr lang="he-IL" sz="1800" b="1" dirty="0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22720935-1525-61F2-B8EA-1DE2B582709A}"/>
              </a:ext>
            </a:extLst>
          </p:cNvPr>
          <p:cNvSpPr txBox="1"/>
          <p:nvPr/>
        </p:nvSpPr>
        <p:spPr>
          <a:xfrm>
            <a:off x="8887523" y="3348697"/>
            <a:ext cx="3033063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e-IL" sz="1800" b="1" dirty="0"/>
              <a:t>I will oppose the sharing of harmful photos and videos</a:t>
            </a:r>
          </a:p>
        </p:txBody>
      </p:sp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D560B4A8-4453-F565-4A74-177E4733F201}"/>
              </a:ext>
            </a:extLst>
          </p:cNvPr>
          <p:cNvSpPr txBox="1"/>
          <p:nvPr/>
        </p:nvSpPr>
        <p:spPr>
          <a:xfrm>
            <a:off x="11950875" y="3404192"/>
            <a:ext cx="3033063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e-IL" sz="1800" b="1" dirty="0"/>
              <a:t>I will act to help children feel a sense of belonging online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3EDFE8CF-CD14-AEB5-9113-8DA66CDC4537}"/>
              </a:ext>
            </a:extLst>
          </p:cNvPr>
          <p:cNvSpPr txBox="1"/>
          <p:nvPr/>
        </p:nvSpPr>
        <p:spPr>
          <a:xfrm>
            <a:off x="14893105" y="3424376"/>
            <a:ext cx="3033063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e-IL" sz="1800" b="1" dirty="0"/>
              <a:t>I will intervene to prevent online harm</a:t>
            </a:r>
            <a:endParaRPr lang="en-US" sz="1800" b="1" dirty="0"/>
          </a:p>
          <a:p>
            <a:pPr algn="ctr"/>
            <a:endParaRPr lang="he-IL" sz="1800" b="1" dirty="0"/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98DE8E94-A95F-6597-DDD9-2B2B7ABEDF6F}"/>
              </a:ext>
            </a:extLst>
          </p:cNvPr>
          <p:cNvSpPr txBox="1"/>
          <p:nvPr/>
        </p:nvSpPr>
        <p:spPr>
          <a:xfrm>
            <a:off x="961088" y="5959800"/>
            <a:ext cx="7486547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e-IL" sz="2400" b="1" dirty="0"/>
              <a:t>I will act to ensure children feel a sense of belonging on social media</a:t>
            </a: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7F6106F3-14AA-19AD-60F1-44AA3EA83E7C}"/>
              </a:ext>
            </a:extLst>
          </p:cNvPr>
          <p:cNvSpPr txBox="1"/>
          <p:nvPr/>
        </p:nvSpPr>
        <p:spPr>
          <a:xfrm rot="16200000">
            <a:off x="-783909" y="8041434"/>
            <a:ext cx="215128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% of Respondents.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AA565728-7302-6512-5EB3-EF6607FD05EB}"/>
              </a:ext>
            </a:extLst>
          </p:cNvPr>
          <p:cNvSpPr txBox="1"/>
          <p:nvPr/>
        </p:nvSpPr>
        <p:spPr>
          <a:xfrm rot="16200000">
            <a:off x="8252050" y="8118934"/>
            <a:ext cx="215128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% of Respondents.</a:t>
            </a: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5B93AB64-ABF9-F641-A6C4-42C4083B7C50}"/>
              </a:ext>
            </a:extLst>
          </p:cNvPr>
          <p:cNvSpPr txBox="1"/>
          <p:nvPr/>
        </p:nvSpPr>
        <p:spPr>
          <a:xfrm>
            <a:off x="3640663" y="9834379"/>
            <a:ext cx="1685548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Score out of 5</a:t>
            </a: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D04F2C96-D0A6-7BEF-DECF-2ACC912B0B70}"/>
              </a:ext>
            </a:extLst>
          </p:cNvPr>
          <p:cNvSpPr txBox="1"/>
          <p:nvPr/>
        </p:nvSpPr>
        <p:spPr>
          <a:xfrm>
            <a:off x="12520918" y="9854102"/>
            <a:ext cx="1685548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Score out of 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תמונה 12">
            <a:extLst>
              <a:ext uri="{FF2B5EF4-FFF2-40B4-BE49-F238E27FC236}">
                <a16:creationId xmlns:a16="http://schemas.microsoft.com/office/drawing/2014/main" id="{55BE8E70-AD03-0150-4F88-7E1A25A5B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00" y="5536685"/>
            <a:ext cx="17167352" cy="4162717"/>
          </a:xfrm>
          <a:prstGeom prst="rect">
            <a:avLst/>
          </a:prstGeom>
        </p:spPr>
      </p:pic>
      <p:sp>
        <p:nvSpPr>
          <p:cNvPr id="209" name="Google Shape;209;p11"/>
          <p:cNvSpPr/>
          <p:nvPr/>
        </p:nvSpPr>
        <p:spPr>
          <a:xfrm>
            <a:off x="0" y="795725"/>
            <a:ext cx="5372700" cy="1906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1"/>
          <p:cNvSpPr/>
          <p:nvPr/>
        </p:nvSpPr>
        <p:spPr>
          <a:xfrm>
            <a:off x="12915300" y="0"/>
            <a:ext cx="5372700" cy="19062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1"/>
          <p:cNvSpPr txBox="1"/>
          <p:nvPr/>
        </p:nvSpPr>
        <p:spPr>
          <a:xfrm>
            <a:off x="9601678" y="5669135"/>
            <a:ext cx="7483800" cy="861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 rtl="1"/>
            <a:r>
              <a:rPr lang="en-US" sz="2200" dirty="0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how satisfied were you with the</a:t>
            </a:r>
          </a:p>
          <a:p>
            <a:pPr algn="ctr" rtl="1"/>
            <a:r>
              <a:rPr lang="en-US" sz="2200" dirty="0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 “</a:t>
            </a:r>
            <a:r>
              <a:rPr lang="en-US" sz="2200" dirty="0">
                <a:solidFill>
                  <a:schemeClr val="dk1"/>
                </a:solidFill>
                <a:latin typeface="Rubik SemiBold"/>
                <a:cs typeface="Rubik SemiBold"/>
                <a:sym typeface="Rubik SemiBold"/>
              </a:rPr>
              <a:t>Matzmichim</a:t>
            </a:r>
            <a:r>
              <a:rPr lang="en-US" sz="2200" dirty="0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 </a:t>
            </a:r>
            <a:r>
              <a:rPr lang="en-US" sz="2200" dirty="0">
                <a:solidFill>
                  <a:schemeClr val="dk1"/>
                </a:solidFill>
                <a:latin typeface="Rubik SemiBold"/>
                <a:cs typeface="Rubik SemiBold"/>
                <a:sym typeface="Rubik SemiBold"/>
              </a:rPr>
              <a:t>Online</a:t>
            </a:r>
            <a:r>
              <a:rPr lang="en-US" sz="2200" dirty="0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” workshop held in your class?</a:t>
            </a:r>
          </a:p>
        </p:txBody>
      </p:sp>
      <p:sp>
        <p:nvSpPr>
          <p:cNvPr id="215" name="Google Shape;215;p11"/>
          <p:cNvSpPr txBox="1"/>
          <p:nvPr/>
        </p:nvSpPr>
        <p:spPr>
          <a:xfrm>
            <a:off x="996043" y="5718121"/>
            <a:ext cx="7483800" cy="52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200" dirty="0">
                <a:solidFill>
                  <a:schemeClr val="dk1"/>
                </a:solidFill>
                <a:latin typeface="Rubik SemiBold"/>
                <a:ea typeface="Rubik SemiBold"/>
                <a:cs typeface="Rubik SemiBold"/>
                <a:sym typeface="Rubik SemiBold"/>
              </a:rPr>
              <a:t>I gained knowledge and practical tools for talking with students about online violence</a:t>
            </a:r>
            <a:endParaRPr sz="2200" dirty="0">
              <a:solidFill>
                <a:schemeClr val="dk1"/>
              </a:solidFill>
              <a:latin typeface="Rubik SemiBold"/>
              <a:ea typeface="Rubik SemiBold"/>
              <a:cs typeface="Rubik SemiBold"/>
              <a:sym typeface="Rubik SemiBold"/>
            </a:endParaRPr>
          </a:p>
        </p:txBody>
      </p:sp>
      <p:sp>
        <p:nvSpPr>
          <p:cNvPr id="225" name="Google Shape;225;p11"/>
          <p:cNvSpPr txBox="1"/>
          <p:nvPr/>
        </p:nvSpPr>
        <p:spPr>
          <a:xfrm>
            <a:off x="606300" y="935550"/>
            <a:ext cx="4387500" cy="20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300" b="1" dirty="0">
                <a:solidFill>
                  <a:srgbClr val="274A7F"/>
                </a:solidFill>
                <a:latin typeface="Calibri"/>
                <a:ea typeface="Calibri"/>
                <a:cs typeface="Calibri"/>
                <a:sym typeface="Calibri"/>
              </a:rPr>
              <a:t>90%</a:t>
            </a:r>
            <a:endParaRPr sz="5300" b="1" dirty="0">
              <a:solidFill>
                <a:srgbClr val="274A7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300" b="1" dirty="0">
                <a:solidFill>
                  <a:srgbClr val="274A7F"/>
                </a:solidFill>
                <a:latin typeface="Calibri"/>
                <a:ea typeface="Calibri"/>
                <a:cs typeface="Calibri"/>
                <a:sym typeface="Calibri"/>
              </a:rPr>
              <a:t>of teachers reported gaining knowledge and practical tools for talking with students about online violence</a:t>
            </a:r>
            <a:endParaRPr sz="2300" b="1" dirty="0">
              <a:solidFill>
                <a:srgbClr val="274A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1"/>
          <p:cNvSpPr txBox="1"/>
          <p:nvPr/>
        </p:nvSpPr>
        <p:spPr>
          <a:xfrm>
            <a:off x="13681425" y="795725"/>
            <a:ext cx="3447900" cy="22266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3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114</a:t>
            </a:r>
            <a:endParaRPr sz="53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38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respondents</a:t>
            </a:r>
            <a:endParaRPr sz="3800" b="1">
              <a:solidFill>
                <a:srgbClr val="1F497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7" name="Google Shape;227;p11"/>
          <p:cNvCxnSpPr/>
          <p:nvPr/>
        </p:nvCxnSpPr>
        <p:spPr>
          <a:xfrm>
            <a:off x="5372700" y="803100"/>
            <a:ext cx="0" cy="2284200"/>
          </a:xfrm>
          <a:prstGeom prst="straightConnector1">
            <a:avLst/>
          </a:prstGeom>
          <a:noFill/>
          <a:ln w="76200" cap="flat" cmpd="sng">
            <a:solidFill>
              <a:srgbClr val="1F497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8" name="Google Shape;228;p11"/>
          <p:cNvCxnSpPr/>
          <p:nvPr/>
        </p:nvCxnSpPr>
        <p:spPr>
          <a:xfrm>
            <a:off x="13527925" y="803100"/>
            <a:ext cx="0" cy="2284200"/>
          </a:xfrm>
          <a:prstGeom prst="straightConnector1">
            <a:avLst/>
          </a:prstGeom>
          <a:noFill/>
          <a:ln w="76200" cap="flat" cmpd="sng">
            <a:solidFill>
              <a:srgbClr val="1F497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B4867BFC-E6ED-2FF7-6FE8-1D9C209BF7AA}"/>
              </a:ext>
            </a:extLst>
          </p:cNvPr>
          <p:cNvSpPr txBox="1"/>
          <p:nvPr/>
        </p:nvSpPr>
        <p:spPr>
          <a:xfrm rot="16200000">
            <a:off x="-79601" y="7661732"/>
            <a:ext cx="215128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% of Respondents.</a:t>
            </a: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4E671CF7-CC4E-7158-D219-BAADF158A7F6}"/>
              </a:ext>
            </a:extLst>
          </p:cNvPr>
          <p:cNvSpPr txBox="1"/>
          <p:nvPr/>
        </p:nvSpPr>
        <p:spPr>
          <a:xfrm rot="16200000">
            <a:off x="8393842" y="7661732"/>
            <a:ext cx="215128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% of Respondents.</a:t>
            </a: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2DE8CEFA-8C3E-61C7-D468-3970CF941DAD}"/>
              </a:ext>
            </a:extLst>
          </p:cNvPr>
          <p:cNvSpPr txBox="1"/>
          <p:nvPr/>
        </p:nvSpPr>
        <p:spPr>
          <a:xfrm>
            <a:off x="4097865" y="9818054"/>
            <a:ext cx="1685548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Score out of 5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622604F1-F46A-BDD3-F066-44F9457B5615}"/>
              </a:ext>
            </a:extLst>
          </p:cNvPr>
          <p:cNvSpPr txBox="1"/>
          <p:nvPr/>
        </p:nvSpPr>
        <p:spPr>
          <a:xfrm>
            <a:off x="12915300" y="9699402"/>
            <a:ext cx="1685548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600" b="1" dirty="0"/>
              <a:t>Score out of 5</a:t>
            </a: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11E580BA-EB89-2C6C-DC59-6849C749A906}"/>
              </a:ext>
            </a:extLst>
          </p:cNvPr>
          <p:cNvSpPr txBox="1"/>
          <p:nvPr/>
        </p:nvSpPr>
        <p:spPr>
          <a:xfrm>
            <a:off x="6003213" y="740082"/>
            <a:ext cx="7340365" cy="295465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e-IL" sz="4600" b="1" dirty="0">
                <a:solidFill>
                  <a:schemeClr val="dk2"/>
                </a:solidFill>
                <a:latin typeface="Noto Sans Hebrew"/>
                <a:cs typeface="Noto Sans Hebrew"/>
              </a:rPr>
              <a:t>Reduction</a:t>
            </a:r>
            <a:r>
              <a:rPr lang="he-IL" dirty="0"/>
              <a:t> </a:t>
            </a:r>
            <a:r>
              <a:rPr lang="he-IL" sz="4600" b="1" dirty="0">
                <a:solidFill>
                  <a:schemeClr val="dk2"/>
                </a:solidFill>
                <a:latin typeface="Noto Sans Hebrew"/>
                <a:cs typeface="Noto Sans Hebrew"/>
              </a:rPr>
              <a:t>Workshop</a:t>
            </a:r>
            <a:r>
              <a:rPr lang="he-IL" dirty="0"/>
              <a:t> </a:t>
            </a:r>
            <a:r>
              <a:rPr lang="en-US" dirty="0"/>
              <a:t>  </a:t>
            </a:r>
            <a:r>
              <a:rPr lang="en-US" sz="4600" b="1" dirty="0">
                <a:solidFill>
                  <a:schemeClr val="dk2"/>
                </a:solidFill>
                <a:latin typeface="Noto Sans Hebrew"/>
                <a:cs typeface="Noto Sans Hebrew"/>
              </a:rPr>
              <a:t>teacher </a:t>
            </a:r>
            <a:r>
              <a:rPr lang="he-IL" sz="4600" b="1" dirty="0">
                <a:solidFill>
                  <a:schemeClr val="dk2"/>
                </a:solidFill>
                <a:latin typeface="Noto Sans Hebrew"/>
                <a:cs typeface="Noto Sans Hebrew"/>
              </a:rPr>
              <a:t>Feedback</a:t>
            </a:r>
            <a:endParaRPr lang="en-US" sz="4600" b="1" dirty="0">
              <a:solidFill>
                <a:schemeClr val="dk2"/>
              </a:solidFill>
              <a:latin typeface="Noto Sans Hebrew"/>
              <a:cs typeface="Noto Sans Hebrew"/>
            </a:endParaRPr>
          </a:p>
          <a:p>
            <a:pPr algn="ctr"/>
            <a:r>
              <a:rPr lang="en-US" sz="48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 </a:t>
            </a:r>
            <a:r>
              <a:rPr lang="en-US" sz="2800" b="1" dirty="0">
                <a:solidFill>
                  <a:schemeClr val="dk2"/>
                </a:solidFill>
                <a:latin typeface="Noto Sans Hebrew"/>
                <a:ea typeface="Noto Sans Hebrew"/>
                <a:cs typeface="Noto Sans Hebrew"/>
                <a:sym typeface="Noto Sans Hebrew"/>
              </a:rPr>
              <a:t>(Jewish sector Schools)</a:t>
            </a:r>
          </a:p>
          <a:p>
            <a:pPr algn="ctr"/>
            <a:endParaRPr lang="he-IL" sz="4600" b="1" dirty="0">
              <a:solidFill>
                <a:schemeClr val="dk2"/>
              </a:solidFill>
              <a:latin typeface="Noto Sans Hebrew"/>
              <a:cs typeface="Noto Sans Hebrew"/>
            </a:endParaRPr>
          </a:p>
        </p:txBody>
      </p:sp>
      <p:pic>
        <p:nvPicPr>
          <p:cNvPr id="15" name="תמונה 14">
            <a:extLst>
              <a:ext uri="{FF2B5EF4-FFF2-40B4-BE49-F238E27FC236}">
                <a16:creationId xmlns:a16="http://schemas.microsoft.com/office/drawing/2014/main" id="{41D691EA-B1E6-926C-6801-DD91A787F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8960" y="3461142"/>
            <a:ext cx="14583601" cy="2284200"/>
          </a:xfrm>
          <a:prstGeom prst="rect">
            <a:avLst/>
          </a:prstGeom>
        </p:spPr>
      </p:pic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324B486F-C381-DE82-58FD-F129D179C03C}"/>
              </a:ext>
            </a:extLst>
          </p:cNvPr>
          <p:cNvSpPr txBox="1"/>
          <p:nvPr/>
        </p:nvSpPr>
        <p:spPr>
          <a:xfrm>
            <a:off x="2398001" y="3332812"/>
            <a:ext cx="159611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he-IL" sz="1800" b="1" dirty="0"/>
              <a:t>Satisfaction</a:t>
            </a:r>
          </a:p>
          <a:p>
            <a:endParaRPr lang="he-IL" sz="1800" b="1" dirty="0"/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6DE91BC7-62B2-EE79-EDD4-EE6C7A62B87B}"/>
              </a:ext>
            </a:extLst>
          </p:cNvPr>
          <p:cNvSpPr txBox="1"/>
          <p:nvPr/>
        </p:nvSpPr>
        <p:spPr>
          <a:xfrm>
            <a:off x="4737943" y="3353069"/>
            <a:ext cx="266957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e-IL" sz="1800" b="1" dirty="0"/>
              <a:t>Violence Reduction Tools</a:t>
            </a: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A3BC870C-BEBE-F23A-F81A-4FA1EBE06CDC}"/>
              </a:ext>
            </a:extLst>
          </p:cNvPr>
          <p:cNvSpPr txBox="1"/>
          <p:nvPr/>
        </p:nvSpPr>
        <p:spPr>
          <a:xfrm>
            <a:off x="10310515" y="3400893"/>
            <a:ext cx="303306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e-IL" sz="1800" b="1" dirty="0"/>
              <a:t>Predicted Cyberbullying Reduction</a:t>
            </a: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895FF242-E85F-200B-CE64-8AC815FAEBE2}"/>
              </a:ext>
            </a:extLst>
          </p:cNvPr>
          <p:cNvSpPr txBox="1"/>
          <p:nvPr/>
        </p:nvSpPr>
        <p:spPr>
          <a:xfrm>
            <a:off x="13374513" y="3438620"/>
            <a:ext cx="303306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e-IL" sz="1800" b="1" dirty="0"/>
              <a:t>Predicted Atmosphere Improvement</a:t>
            </a:r>
          </a:p>
        </p:txBody>
      </p:sp>
      <p:sp>
        <p:nvSpPr>
          <p:cNvPr id="25" name="תיבת טקסט 24">
            <a:extLst>
              <a:ext uri="{FF2B5EF4-FFF2-40B4-BE49-F238E27FC236}">
                <a16:creationId xmlns:a16="http://schemas.microsoft.com/office/drawing/2014/main" id="{55299929-3AB6-769D-5FB4-1DAA9A1849AB}"/>
              </a:ext>
            </a:extLst>
          </p:cNvPr>
          <p:cNvSpPr txBox="1"/>
          <p:nvPr/>
        </p:nvSpPr>
        <p:spPr>
          <a:xfrm>
            <a:off x="7456594" y="3371571"/>
            <a:ext cx="266957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he-IL" sz="1800" b="1" dirty="0"/>
              <a:t>Predicted Intervention in</a:t>
            </a:r>
            <a:r>
              <a:rPr lang="en-US" sz="1800" b="1" dirty="0"/>
              <a:t> Cyberbulling</a:t>
            </a:r>
            <a:endParaRPr lang="he-IL" sz="18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669</Words>
  <Application>Microsoft Office PowerPoint</Application>
  <PresentationFormat>מותאם אישית</PresentationFormat>
  <Paragraphs>129</Paragraphs>
  <Slides>8</Slides>
  <Notes>8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15" baseType="lpstr">
      <vt:lpstr>Rubik SemiBold</vt:lpstr>
      <vt:lpstr>Calibri</vt:lpstr>
      <vt:lpstr>Rubik Medium</vt:lpstr>
      <vt:lpstr>Noto Sans Hebrew</vt:lpstr>
      <vt:lpstr>Gisha</vt:lpstr>
      <vt:lpstr>Arial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Itai</dc:creator>
  <cp:lastModifiedBy>מעיין דרור</cp:lastModifiedBy>
  <cp:revision>6</cp:revision>
  <dcterms:created xsi:type="dcterms:W3CDTF">2006-08-16T00:00:00Z</dcterms:created>
  <dcterms:modified xsi:type="dcterms:W3CDTF">2026-09-23T14:19:06Z</dcterms:modified>
</cp:coreProperties>
</file>